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09"/>
  </p:normalViewPr>
  <p:slideViewPr>
    <p:cSldViewPr snapToGrid="0" snapToObjects="1">
      <p:cViewPr varScale="1">
        <p:scale>
          <a:sx n="90" d="100"/>
          <a:sy n="90" d="100"/>
        </p:scale>
        <p:origin x="23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New Regular Donors by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 Regular Donors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900</c:v>
                </c:pt>
                <c:pt idx="1">
                  <c:v>2000</c:v>
                </c:pt>
                <c:pt idx="2">
                  <c:v>4000</c:v>
                </c:pt>
                <c:pt idx="3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90-5041-B7B4-245B3C2FC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10558352"/>
        <c:axId val="1411039200"/>
      </c:barChart>
      <c:catAx>
        <c:axId val="141055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1039200"/>
        <c:crosses val="autoZero"/>
        <c:auto val="1"/>
        <c:lblAlgn val="ctr"/>
        <c:lblOffset val="100"/>
        <c:noMultiLvlLbl val="0"/>
      </c:catAx>
      <c:valAx>
        <c:axId val="141103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055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D46AB7-2BF9-4399-9520-B919AF792AD5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632628-21BE-4CD8-BF66-3740276E08C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Christian Aid returned to Individual Giving growth.</a:t>
          </a:r>
        </a:p>
      </dgm:t>
    </dgm:pt>
    <dgm:pt modelId="{B4B14C89-475D-4A36-A1F3-DED6D427D9FA}" type="parTrans" cxnId="{572127AC-3E45-418B-9EB4-BB81F1ED6042}">
      <dgm:prSet/>
      <dgm:spPr/>
      <dgm:t>
        <a:bodyPr/>
        <a:lstStyle/>
        <a:p>
          <a:endParaRPr lang="en-US"/>
        </a:p>
      </dgm:t>
    </dgm:pt>
    <dgm:pt modelId="{A8B47ADB-3CD6-4670-AC7E-DD9DBFDB3955}" type="sibTrans" cxnId="{572127AC-3E45-418B-9EB4-BB81F1ED6042}">
      <dgm:prSet/>
      <dgm:spPr/>
      <dgm:t>
        <a:bodyPr/>
        <a:lstStyle/>
        <a:p>
          <a:endParaRPr lang="en-US"/>
        </a:p>
      </dgm:t>
    </dgm:pt>
    <dgm:pt modelId="{0364B106-715E-484D-A41D-50D33D3E88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Multi channel regular donor program that could be optimized month to month to achieve targets.</a:t>
          </a:r>
        </a:p>
      </dgm:t>
    </dgm:pt>
    <dgm:pt modelId="{627F1890-DCAC-48FD-BFAE-AB0AFF334A21}" type="parTrans" cxnId="{4776F194-57DA-462E-82FF-C68B33AE9E0F}">
      <dgm:prSet/>
      <dgm:spPr/>
      <dgm:t>
        <a:bodyPr/>
        <a:lstStyle/>
        <a:p>
          <a:endParaRPr lang="en-US"/>
        </a:p>
      </dgm:t>
    </dgm:pt>
    <dgm:pt modelId="{3EC7BB26-FB54-4258-8166-D67F4350BFC1}" type="sibTrans" cxnId="{4776F194-57DA-462E-82FF-C68B33AE9E0F}">
      <dgm:prSet/>
      <dgm:spPr/>
      <dgm:t>
        <a:bodyPr/>
        <a:lstStyle/>
        <a:p>
          <a:endParaRPr lang="en-US"/>
        </a:p>
      </dgm:t>
    </dgm:pt>
    <dgm:pt modelId="{2FC5A483-AF54-49C1-8A9A-79F7E1900BA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Low attrition model that was sustainable.</a:t>
          </a:r>
        </a:p>
      </dgm:t>
    </dgm:pt>
    <dgm:pt modelId="{4B8AD2BB-6D08-48DC-8097-4AEB41A95836}" type="parTrans" cxnId="{92E2A7C4-E794-454A-99D3-081F86AD6F8E}">
      <dgm:prSet/>
      <dgm:spPr/>
      <dgm:t>
        <a:bodyPr/>
        <a:lstStyle/>
        <a:p>
          <a:endParaRPr lang="en-US"/>
        </a:p>
      </dgm:t>
    </dgm:pt>
    <dgm:pt modelId="{D11868E5-F37D-48A8-AFDA-36B7E4D88058}" type="sibTrans" cxnId="{92E2A7C4-E794-454A-99D3-081F86AD6F8E}">
      <dgm:prSet/>
      <dgm:spPr/>
      <dgm:t>
        <a:bodyPr/>
        <a:lstStyle/>
        <a:p>
          <a:endParaRPr lang="en-US"/>
        </a:p>
      </dgm:t>
    </dgm:pt>
    <dgm:pt modelId="{5C34398B-0D45-4D91-811E-9A35C5F65F3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Average cost per regular donor including digital recruits of circa £121.</a:t>
          </a:r>
        </a:p>
      </dgm:t>
    </dgm:pt>
    <dgm:pt modelId="{17581DF8-598C-49DC-8304-F4672C105212}" type="parTrans" cxnId="{E5B7F6BE-129F-475B-A16B-B38AAF8DA2C9}">
      <dgm:prSet/>
      <dgm:spPr/>
      <dgm:t>
        <a:bodyPr/>
        <a:lstStyle/>
        <a:p>
          <a:endParaRPr lang="en-US"/>
        </a:p>
      </dgm:t>
    </dgm:pt>
    <dgm:pt modelId="{DEA0E724-E319-4EB7-B9F6-2B51D154B7D9}" type="sibTrans" cxnId="{E5B7F6BE-129F-475B-A16B-B38AAF8DA2C9}">
      <dgm:prSet/>
      <dgm:spPr/>
      <dgm:t>
        <a:bodyPr/>
        <a:lstStyle/>
        <a:p>
          <a:endParaRPr lang="en-US"/>
        </a:p>
      </dgm:t>
    </dgm:pt>
    <dgm:pt modelId="{CBE4C6BE-41F9-41C3-9888-34FE70E8C1E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Cost per Acquisition excluding digital circa £200 per regular donor.</a:t>
          </a:r>
        </a:p>
      </dgm:t>
    </dgm:pt>
    <dgm:pt modelId="{BCFB21E6-CC30-45C8-ACE1-F25BC67C13DB}" type="parTrans" cxnId="{19F61577-EF45-460B-826C-EDCBD0E91A0D}">
      <dgm:prSet/>
      <dgm:spPr/>
      <dgm:t>
        <a:bodyPr/>
        <a:lstStyle/>
        <a:p>
          <a:endParaRPr lang="en-US"/>
        </a:p>
      </dgm:t>
    </dgm:pt>
    <dgm:pt modelId="{48750C77-0929-4D0C-ADD0-AC448413DE2C}" type="sibTrans" cxnId="{19F61577-EF45-460B-826C-EDCBD0E91A0D}">
      <dgm:prSet/>
      <dgm:spPr/>
      <dgm:t>
        <a:bodyPr/>
        <a:lstStyle/>
        <a:p>
          <a:endParaRPr lang="en-US"/>
        </a:p>
      </dgm:t>
    </dgm:pt>
    <dgm:pt modelId="{5687E07A-730E-4761-9545-A8EDB5FF2117}" type="pres">
      <dgm:prSet presAssocID="{BFD46AB7-2BF9-4399-9520-B919AF792AD5}" presName="root" presStyleCnt="0">
        <dgm:presLayoutVars>
          <dgm:dir/>
          <dgm:resizeHandles val="exact"/>
        </dgm:presLayoutVars>
      </dgm:prSet>
      <dgm:spPr/>
    </dgm:pt>
    <dgm:pt modelId="{B2D3F923-8E9F-415A-836C-C6F0B2D1B546}" type="pres">
      <dgm:prSet presAssocID="{7D632628-21BE-4CD8-BF66-3740276E08C1}" presName="compNode" presStyleCnt="0"/>
      <dgm:spPr/>
    </dgm:pt>
    <dgm:pt modelId="{DDBCDE6F-57E4-4C6E-B1BD-4769388EAE28}" type="pres">
      <dgm:prSet presAssocID="{7D632628-21BE-4CD8-BF66-3740276E08C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896966C6-DD25-4177-856A-C9DBB97BA7AB}" type="pres">
      <dgm:prSet presAssocID="{7D632628-21BE-4CD8-BF66-3740276E08C1}" presName="spaceRect" presStyleCnt="0"/>
      <dgm:spPr/>
    </dgm:pt>
    <dgm:pt modelId="{626E2288-AC4B-421C-83A5-8B7DCCB62428}" type="pres">
      <dgm:prSet presAssocID="{7D632628-21BE-4CD8-BF66-3740276E08C1}" presName="textRect" presStyleLbl="revTx" presStyleIdx="0" presStyleCnt="5">
        <dgm:presLayoutVars>
          <dgm:chMax val="1"/>
          <dgm:chPref val="1"/>
        </dgm:presLayoutVars>
      </dgm:prSet>
      <dgm:spPr/>
    </dgm:pt>
    <dgm:pt modelId="{C7DF26D7-D704-45E2-A13D-9540606E1746}" type="pres">
      <dgm:prSet presAssocID="{A8B47ADB-3CD6-4670-AC7E-DD9DBFDB3955}" presName="sibTrans" presStyleCnt="0"/>
      <dgm:spPr/>
    </dgm:pt>
    <dgm:pt modelId="{353D689D-3CB1-4D01-81EC-E92304261E95}" type="pres">
      <dgm:prSet presAssocID="{0364B106-715E-484D-A41D-50D33D3E8859}" presName="compNode" presStyleCnt="0"/>
      <dgm:spPr/>
    </dgm:pt>
    <dgm:pt modelId="{E6DDB38A-B2FB-4367-85B6-4C4971E29EDC}" type="pres">
      <dgm:prSet presAssocID="{0364B106-715E-484D-A41D-50D33D3E885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6F20E60F-842B-44EC-9483-48ACF05EA85E}" type="pres">
      <dgm:prSet presAssocID="{0364B106-715E-484D-A41D-50D33D3E8859}" presName="spaceRect" presStyleCnt="0"/>
      <dgm:spPr/>
    </dgm:pt>
    <dgm:pt modelId="{58FEA70F-6F8F-40CC-9BC0-2AB218F1C81D}" type="pres">
      <dgm:prSet presAssocID="{0364B106-715E-484D-A41D-50D33D3E8859}" presName="textRect" presStyleLbl="revTx" presStyleIdx="1" presStyleCnt="5">
        <dgm:presLayoutVars>
          <dgm:chMax val="1"/>
          <dgm:chPref val="1"/>
        </dgm:presLayoutVars>
      </dgm:prSet>
      <dgm:spPr/>
    </dgm:pt>
    <dgm:pt modelId="{D41465FC-87C3-4B1B-8FAB-17543FFACEEA}" type="pres">
      <dgm:prSet presAssocID="{3EC7BB26-FB54-4258-8166-D67F4350BFC1}" presName="sibTrans" presStyleCnt="0"/>
      <dgm:spPr/>
    </dgm:pt>
    <dgm:pt modelId="{ED4CC74C-E2C4-4318-8605-D78AD2E40C38}" type="pres">
      <dgm:prSet presAssocID="{2FC5A483-AF54-49C1-8A9A-79F7E1900BAD}" presName="compNode" presStyleCnt="0"/>
      <dgm:spPr/>
    </dgm:pt>
    <dgm:pt modelId="{6510F21E-A0B4-4946-B83D-503F24C40007}" type="pres">
      <dgm:prSet presAssocID="{2FC5A483-AF54-49C1-8A9A-79F7E1900BA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nimise"/>
        </a:ext>
      </dgm:extLst>
    </dgm:pt>
    <dgm:pt modelId="{2F90F9EA-CB25-4F06-B166-0629F9F39744}" type="pres">
      <dgm:prSet presAssocID="{2FC5A483-AF54-49C1-8A9A-79F7E1900BAD}" presName="spaceRect" presStyleCnt="0"/>
      <dgm:spPr/>
    </dgm:pt>
    <dgm:pt modelId="{BFF4C30B-4662-49B1-9E25-8093DBE96B32}" type="pres">
      <dgm:prSet presAssocID="{2FC5A483-AF54-49C1-8A9A-79F7E1900BAD}" presName="textRect" presStyleLbl="revTx" presStyleIdx="2" presStyleCnt="5">
        <dgm:presLayoutVars>
          <dgm:chMax val="1"/>
          <dgm:chPref val="1"/>
        </dgm:presLayoutVars>
      </dgm:prSet>
      <dgm:spPr/>
    </dgm:pt>
    <dgm:pt modelId="{2E97AC6B-28A1-4FFE-8B12-6881324559B2}" type="pres">
      <dgm:prSet presAssocID="{D11868E5-F37D-48A8-AFDA-36B7E4D88058}" presName="sibTrans" presStyleCnt="0"/>
      <dgm:spPr/>
    </dgm:pt>
    <dgm:pt modelId="{1E9915F6-AD5E-40BD-ACAF-F1C5E031AC3E}" type="pres">
      <dgm:prSet presAssocID="{5C34398B-0D45-4D91-811E-9A35C5F65F3C}" presName="compNode" presStyleCnt="0"/>
      <dgm:spPr/>
    </dgm:pt>
    <dgm:pt modelId="{DA0F86F2-0FCB-4AB8-90F9-418C8B1A6552}" type="pres">
      <dgm:prSet presAssocID="{5C34398B-0D45-4D91-811E-9A35C5F65F3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2909D6B-30FD-4D54-943D-B3907764BE32}" type="pres">
      <dgm:prSet presAssocID="{5C34398B-0D45-4D91-811E-9A35C5F65F3C}" presName="spaceRect" presStyleCnt="0"/>
      <dgm:spPr/>
    </dgm:pt>
    <dgm:pt modelId="{2BB74E2E-F41F-43C9-87C6-FEBAA42232A5}" type="pres">
      <dgm:prSet presAssocID="{5C34398B-0D45-4D91-811E-9A35C5F65F3C}" presName="textRect" presStyleLbl="revTx" presStyleIdx="3" presStyleCnt="5">
        <dgm:presLayoutVars>
          <dgm:chMax val="1"/>
          <dgm:chPref val="1"/>
        </dgm:presLayoutVars>
      </dgm:prSet>
      <dgm:spPr/>
    </dgm:pt>
    <dgm:pt modelId="{B9430554-A1C4-46D2-9241-54A0E4BF966C}" type="pres">
      <dgm:prSet presAssocID="{DEA0E724-E319-4EB7-B9F6-2B51D154B7D9}" presName="sibTrans" presStyleCnt="0"/>
      <dgm:spPr/>
    </dgm:pt>
    <dgm:pt modelId="{84050D93-F178-4A54-B8FB-3C65CBA5A7B2}" type="pres">
      <dgm:prSet presAssocID="{CBE4C6BE-41F9-41C3-9888-34FE70E8C1EA}" presName="compNode" presStyleCnt="0"/>
      <dgm:spPr/>
    </dgm:pt>
    <dgm:pt modelId="{BDF4A79D-1DD1-42CB-A836-4AFB9670340D}" type="pres">
      <dgm:prSet presAssocID="{CBE4C6BE-41F9-41C3-9888-34FE70E8C1E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83ADF0A5-F1E9-439A-B0B8-1D47E18E1C10}" type="pres">
      <dgm:prSet presAssocID="{CBE4C6BE-41F9-41C3-9888-34FE70E8C1EA}" presName="spaceRect" presStyleCnt="0"/>
      <dgm:spPr/>
    </dgm:pt>
    <dgm:pt modelId="{D9F04224-128D-4E2D-A768-C09E53C2F7EB}" type="pres">
      <dgm:prSet presAssocID="{CBE4C6BE-41F9-41C3-9888-34FE70E8C1EA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242C14D-09A0-4362-9E71-84738510D3A4}" type="presOf" srcId="{7D632628-21BE-4CD8-BF66-3740276E08C1}" destId="{626E2288-AC4B-421C-83A5-8B7DCCB62428}" srcOrd="0" destOrd="0" presId="urn:microsoft.com/office/officeart/2018/2/layout/IconLabelList"/>
    <dgm:cxn modelId="{258E036D-7670-4026-BF7F-384D027D38B1}" type="presOf" srcId="{2FC5A483-AF54-49C1-8A9A-79F7E1900BAD}" destId="{BFF4C30B-4662-49B1-9E25-8093DBE96B32}" srcOrd="0" destOrd="0" presId="urn:microsoft.com/office/officeart/2018/2/layout/IconLabelList"/>
    <dgm:cxn modelId="{19F61577-EF45-460B-826C-EDCBD0E91A0D}" srcId="{BFD46AB7-2BF9-4399-9520-B919AF792AD5}" destId="{CBE4C6BE-41F9-41C3-9888-34FE70E8C1EA}" srcOrd="4" destOrd="0" parTransId="{BCFB21E6-CC30-45C8-ACE1-F25BC67C13DB}" sibTransId="{48750C77-0929-4D0C-ADD0-AC448413DE2C}"/>
    <dgm:cxn modelId="{E9F9878D-C07B-4EA4-8571-8A5363CD523A}" type="presOf" srcId="{CBE4C6BE-41F9-41C3-9888-34FE70E8C1EA}" destId="{D9F04224-128D-4E2D-A768-C09E53C2F7EB}" srcOrd="0" destOrd="0" presId="urn:microsoft.com/office/officeart/2018/2/layout/IconLabelList"/>
    <dgm:cxn modelId="{6C045092-DB16-4447-813B-37B971269399}" type="presOf" srcId="{5C34398B-0D45-4D91-811E-9A35C5F65F3C}" destId="{2BB74E2E-F41F-43C9-87C6-FEBAA42232A5}" srcOrd="0" destOrd="0" presId="urn:microsoft.com/office/officeart/2018/2/layout/IconLabelList"/>
    <dgm:cxn modelId="{4776F194-57DA-462E-82FF-C68B33AE9E0F}" srcId="{BFD46AB7-2BF9-4399-9520-B919AF792AD5}" destId="{0364B106-715E-484D-A41D-50D33D3E8859}" srcOrd="1" destOrd="0" parTransId="{627F1890-DCAC-48FD-BFAE-AB0AFF334A21}" sibTransId="{3EC7BB26-FB54-4258-8166-D67F4350BFC1}"/>
    <dgm:cxn modelId="{572127AC-3E45-418B-9EB4-BB81F1ED6042}" srcId="{BFD46AB7-2BF9-4399-9520-B919AF792AD5}" destId="{7D632628-21BE-4CD8-BF66-3740276E08C1}" srcOrd="0" destOrd="0" parTransId="{B4B14C89-475D-4A36-A1F3-DED6D427D9FA}" sibTransId="{A8B47ADB-3CD6-4670-AC7E-DD9DBFDB3955}"/>
    <dgm:cxn modelId="{E5B7F6BE-129F-475B-A16B-B38AAF8DA2C9}" srcId="{BFD46AB7-2BF9-4399-9520-B919AF792AD5}" destId="{5C34398B-0D45-4D91-811E-9A35C5F65F3C}" srcOrd="3" destOrd="0" parTransId="{17581DF8-598C-49DC-8304-F4672C105212}" sibTransId="{DEA0E724-E319-4EB7-B9F6-2B51D154B7D9}"/>
    <dgm:cxn modelId="{D6D3B0C3-94DE-4D73-B055-6382E985DD5B}" type="presOf" srcId="{BFD46AB7-2BF9-4399-9520-B919AF792AD5}" destId="{5687E07A-730E-4761-9545-A8EDB5FF2117}" srcOrd="0" destOrd="0" presId="urn:microsoft.com/office/officeart/2018/2/layout/IconLabelList"/>
    <dgm:cxn modelId="{92E2A7C4-E794-454A-99D3-081F86AD6F8E}" srcId="{BFD46AB7-2BF9-4399-9520-B919AF792AD5}" destId="{2FC5A483-AF54-49C1-8A9A-79F7E1900BAD}" srcOrd="2" destOrd="0" parTransId="{4B8AD2BB-6D08-48DC-8097-4AEB41A95836}" sibTransId="{D11868E5-F37D-48A8-AFDA-36B7E4D88058}"/>
    <dgm:cxn modelId="{8EBBB7CC-92C4-4DF2-84B6-3BA7CE2B8C75}" type="presOf" srcId="{0364B106-715E-484D-A41D-50D33D3E8859}" destId="{58FEA70F-6F8F-40CC-9BC0-2AB218F1C81D}" srcOrd="0" destOrd="0" presId="urn:microsoft.com/office/officeart/2018/2/layout/IconLabelList"/>
    <dgm:cxn modelId="{AFA8E7E2-296C-4965-B02B-E340F071A36E}" type="presParOf" srcId="{5687E07A-730E-4761-9545-A8EDB5FF2117}" destId="{B2D3F923-8E9F-415A-836C-C6F0B2D1B546}" srcOrd="0" destOrd="0" presId="urn:microsoft.com/office/officeart/2018/2/layout/IconLabelList"/>
    <dgm:cxn modelId="{AFB855BF-A653-4D75-A183-C8736B652D21}" type="presParOf" srcId="{B2D3F923-8E9F-415A-836C-C6F0B2D1B546}" destId="{DDBCDE6F-57E4-4C6E-B1BD-4769388EAE28}" srcOrd="0" destOrd="0" presId="urn:microsoft.com/office/officeart/2018/2/layout/IconLabelList"/>
    <dgm:cxn modelId="{2C95A6D6-0D31-4C64-A1C7-FD8277D05A6A}" type="presParOf" srcId="{B2D3F923-8E9F-415A-836C-C6F0B2D1B546}" destId="{896966C6-DD25-4177-856A-C9DBB97BA7AB}" srcOrd="1" destOrd="0" presId="urn:microsoft.com/office/officeart/2018/2/layout/IconLabelList"/>
    <dgm:cxn modelId="{C85E7799-B783-459A-A528-9FB87003BD3C}" type="presParOf" srcId="{B2D3F923-8E9F-415A-836C-C6F0B2D1B546}" destId="{626E2288-AC4B-421C-83A5-8B7DCCB62428}" srcOrd="2" destOrd="0" presId="urn:microsoft.com/office/officeart/2018/2/layout/IconLabelList"/>
    <dgm:cxn modelId="{1CEBB8DB-DD89-4860-B952-1F7F9F3A1A67}" type="presParOf" srcId="{5687E07A-730E-4761-9545-A8EDB5FF2117}" destId="{C7DF26D7-D704-45E2-A13D-9540606E1746}" srcOrd="1" destOrd="0" presId="urn:microsoft.com/office/officeart/2018/2/layout/IconLabelList"/>
    <dgm:cxn modelId="{D6A5B442-A5D9-4DD5-9277-F35CA99DC794}" type="presParOf" srcId="{5687E07A-730E-4761-9545-A8EDB5FF2117}" destId="{353D689D-3CB1-4D01-81EC-E92304261E95}" srcOrd="2" destOrd="0" presId="urn:microsoft.com/office/officeart/2018/2/layout/IconLabelList"/>
    <dgm:cxn modelId="{45767625-6D0C-45E3-8F51-D3BFFA8A74DD}" type="presParOf" srcId="{353D689D-3CB1-4D01-81EC-E92304261E95}" destId="{E6DDB38A-B2FB-4367-85B6-4C4971E29EDC}" srcOrd="0" destOrd="0" presId="urn:microsoft.com/office/officeart/2018/2/layout/IconLabelList"/>
    <dgm:cxn modelId="{2815832C-E2C7-43A0-BBCD-5FB3D96292A1}" type="presParOf" srcId="{353D689D-3CB1-4D01-81EC-E92304261E95}" destId="{6F20E60F-842B-44EC-9483-48ACF05EA85E}" srcOrd="1" destOrd="0" presId="urn:microsoft.com/office/officeart/2018/2/layout/IconLabelList"/>
    <dgm:cxn modelId="{D65721F3-CE89-40A3-A84B-FEBDF412E312}" type="presParOf" srcId="{353D689D-3CB1-4D01-81EC-E92304261E95}" destId="{58FEA70F-6F8F-40CC-9BC0-2AB218F1C81D}" srcOrd="2" destOrd="0" presId="urn:microsoft.com/office/officeart/2018/2/layout/IconLabelList"/>
    <dgm:cxn modelId="{331105DE-99B4-4DE7-B2DB-594A6607106D}" type="presParOf" srcId="{5687E07A-730E-4761-9545-A8EDB5FF2117}" destId="{D41465FC-87C3-4B1B-8FAB-17543FFACEEA}" srcOrd="3" destOrd="0" presId="urn:microsoft.com/office/officeart/2018/2/layout/IconLabelList"/>
    <dgm:cxn modelId="{AF493C77-5A39-49BD-A23D-C6EF19AF6CB1}" type="presParOf" srcId="{5687E07A-730E-4761-9545-A8EDB5FF2117}" destId="{ED4CC74C-E2C4-4318-8605-D78AD2E40C38}" srcOrd="4" destOrd="0" presId="urn:microsoft.com/office/officeart/2018/2/layout/IconLabelList"/>
    <dgm:cxn modelId="{F9BEF2E5-DD12-4DDC-831A-F95C4EFFE7EE}" type="presParOf" srcId="{ED4CC74C-E2C4-4318-8605-D78AD2E40C38}" destId="{6510F21E-A0B4-4946-B83D-503F24C40007}" srcOrd="0" destOrd="0" presId="urn:microsoft.com/office/officeart/2018/2/layout/IconLabelList"/>
    <dgm:cxn modelId="{29177A51-36E4-4320-9324-D169CBEA171C}" type="presParOf" srcId="{ED4CC74C-E2C4-4318-8605-D78AD2E40C38}" destId="{2F90F9EA-CB25-4F06-B166-0629F9F39744}" srcOrd="1" destOrd="0" presId="urn:microsoft.com/office/officeart/2018/2/layout/IconLabelList"/>
    <dgm:cxn modelId="{9326E530-FD92-438F-AE84-06D1EBD61E29}" type="presParOf" srcId="{ED4CC74C-E2C4-4318-8605-D78AD2E40C38}" destId="{BFF4C30B-4662-49B1-9E25-8093DBE96B32}" srcOrd="2" destOrd="0" presId="urn:microsoft.com/office/officeart/2018/2/layout/IconLabelList"/>
    <dgm:cxn modelId="{3B34690F-9756-4D4F-945B-7E7EF73D453D}" type="presParOf" srcId="{5687E07A-730E-4761-9545-A8EDB5FF2117}" destId="{2E97AC6B-28A1-4FFE-8B12-6881324559B2}" srcOrd="5" destOrd="0" presId="urn:microsoft.com/office/officeart/2018/2/layout/IconLabelList"/>
    <dgm:cxn modelId="{8D2E9E80-6507-4DF1-9D57-F0804DE15A66}" type="presParOf" srcId="{5687E07A-730E-4761-9545-A8EDB5FF2117}" destId="{1E9915F6-AD5E-40BD-ACAF-F1C5E031AC3E}" srcOrd="6" destOrd="0" presId="urn:microsoft.com/office/officeart/2018/2/layout/IconLabelList"/>
    <dgm:cxn modelId="{3DB2CACA-0082-44DD-A924-F0E94453511B}" type="presParOf" srcId="{1E9915F6-AD5E-40BD-ACAF-F1C5E031AC3E}" destId="{DA0F86F2-0FCB-4AB8-90F9-418C8B1A6552}" srcOrd="0" destOrd="0" presId="urn:microsoft.com/office/officeart/2018/2/layout/IconLabelList"/>
    <dgm:cxn modelId="{F3721472-2177-484E-90A8-04786ABEEFF8}" type="presParOf" srcId="{1E9915F6-AD5E-40BD-ACAF-F1C5E031AC3E}" destId="{32909D6B-30FD-4D54-943D-B3907764BE32}" srcOrd="1" destOrd="0" presId="urn:microsoft.com/office/officeart/2018/2/layout/IconLabelList"/>
    <dgm:cxn modelId="{A0058568-CE8C-414F-8AA6-30EDABB21E14}" type="presParOf" srcId="{1E9915F6-AD5E-40BD-ACAF-F1C5E031AC3E}" destId="{2BB74E2E-F41F-43C9-87C6-FEBAA42232A5}" srcOrd="2" destOrd="0" presId="urn:microsoft.com/office/officeart/2018/2/layout/IconLabelList"/>
    <dgm:cxn modelId="{B7E61D12-E038-45BB-BB26-005915407E99}" type="presParOf" srcId="{5687E07A-730E-4761-9545-A8EDB5FF2117}" destId="{B9430554-A1C4-46D2-9241-54A0E4BF966C}" srcOrd="7" destOrd="0" presId="urn:microsoft.com/office/officeart/2018/2/layout/IconLabelList"/>
    <dgm:cxn modelId="{813A3F6A-D288-48B4-AFBF-0DD9A6047266}" type="presParOf" srcId="{5687E07A-730E-4761-9545-A8EDB5FF2117}" destId="{84050D93-F178-4A54-B8FB-3C65CBA5A7B2}" srcOrd="8" destOrd="0" presId="urn:microsoft.com/office/officeart/2018/2/layout/IconLabelList"/>
    <dgm:cxn modelId="{BA086ADB-685F-42F4-8108-5FBB9466E603}" type="presParOf" srcId="{84050D93-F178-4A54-B8FB-3C65CBA5A7B2}" destId="{BDF4A79D-1DD1-42CB-A836-4AFB9670340D}" srcOrd="0" destOrd="0" presId="urn:microsoft.com/office/officeart/2018/2/layout/IconLabelList"/>
    <dgm:cxn modelId="{A0734924-E9BD-4BAB-A1ED-C5233DA38803}" type="presParOf" srcId="{84050D93-F178-4A54-B8FB-3C65CBA5A7B2}" destId="{83ADF0A5-F1E9-439A-B0B8-1D47E18E1C10}" srcOrd="1" destOrd="0" presId="urn:microsoft.com/office/officeart/2018/2/layout/IconLabelList"/>
    <dgm:cxn modelId="{94A0F0FD-D42E-4C8F-9FB2-8F432A26D51C}" type="presParOf" srcId="{84050D93-F178-4A54-B8FB-3C65CBA5A7B2}" destId="{D9F04224-128D-4E2D-A768-C09E53C2F7E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CDE6F-57E4-4C6E-B1BD-4769388EAE28}">
      <dsp:nvSpPr>
        <dsp:cNvPr id="0" name=""/>
        <dsp:cNvSpPr/>
      </dsp:nvSpPr>
      <dsp:spPr>
        <a:xfrm>
          <a:off x="984027" y="258601"/>
          <a:ext cx="649423" cy="6494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E2288-AC4B-421C-83A5-8B7DCCB62428}">
      <dsp:nvSpPr>
        <dsp:cNvPr id="0" name=""/>
        <dsp:cNvSpPr/>
      </dsp:nvSpPr>
      <dsp:spPr>
        <a:xfrm>
          <a:off x="587157" y="113516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Christian Aid returned to Individual Giving growth.</a:t>
          </a:r>
        </a:p>
      </dsp:txBody>
      <dsp:txXfrm>
        <a:off x="587157" y="1135164"/>
        <a:ext cx="1443164" cy="577265"/>
      </dsp:txXfrm>
    </dsp:sp>
    <dsp:sp modelId="{E6DDB38A-B2FB-4367-85B6-4C4971E29EDC}">
      <dsp:nvSpPr>
        <dsp:cNvPr id="0" name=""/>
        <dsp:cNvSpPr/>
      </dsp:nvSpPr>
      <dsp:spPr>
        <a:xfrm>
          <a:off x="2679745" y="258601"/>
          <a:ext cx="649423" cy="6494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EA70F-6F8F-40CC-9BC0-2AB218F1C81D}">
      <dsp:nvSpPr>
        <dsp:cNvPr id="0" name=""/>
        <dsp:cNvSpPr/>
      </dsp:nvSpPr>
      <dsp:spPr>
        <a:xfrm>
          <a:off x="2282875" y="113516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Multi channel regular donor program that could be optimized month to month to achieve targets.</a:t>
          </a:r>
        </a:p>
      </dsp:txBody>
      <dsp:txXfrm>
        <a:off x="2282875" y="1135164"/>
        <a:ext cx="1443164" cy="577265"/>
      </dsp:txXfrm>
    </dsp:sp>
    <dsp:sp modelId="{6510F21E-A0B4-4946-B83D-503F24C40007}">
      <dsp:nvSpPr>
        <dsp:cNvPr id="0" name=""/>
        <dsp:cNvSpPr/>
      </dsp:nvSpPr>
      <dsp:spPr>
        <a:xfrm>
          <a:off x="4375463" y="258601"/>
          <a:ext cx="649423" cy="6494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4C30B-4662-49B1-9E25-8093DBE96B32}">
      <dsp:nvSpPr>
        <dsp:cNvPr id="0" name=""/>
        <dsp:cNvSpPr/>
      </dsp:nvSpPr>
      <dsp:spPr>
        <a:xfrm>
          <a:off x="3978593" y="113516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Low attrition model that was sustainable.</a:t>
          </a:r>
        </a:p>
      </dsp:txBody>
      <dsp:txXfrm>
        <a:off x="3978593" y="1135164"/>
        <a:ext cx="1443164" cy="577265"/>
      </dsp:txXfrm>
    </dsp:sp>
    <dsp:sp modelId="{DA0F86F2-0FCB-4AB8-90F9-418C8B1A6552}">
      <dsp:nvSpPr>
        <dsp:cNvPr id="0" name=""/>
        <dsp:cNvSpPr/>
      </dsp:nvSpPr>
      <dsp:spPr>
        <a:xfrm>
          <a:off x="1831886" y="2073221"/>
          <a:ext cx="649423" cy="6494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74E2E-F41F-43C9-87C6-FEBAA42232A5}">
      <dsp:nvSpPr>
        <dsp:cNvPr id="0" name=""/>
        <dsp:cNvSpPr/>
      </dsp:nvSpPr>
      <dsp:spPr>
        <a:xfrm>
          <a:off x="1435016" y="294978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Average cost per regular donor including digital recruits of circa £121.</a:t>
          </a:r>
        </a:p>
      </dsp:txBody>
      <dsp:txXfrm>
        <a:off x="1435016" y="2949784"/>
        <a:ext cx="1443164" cy="577265"/>
      </dsp:txXfrm>
    </dsp:sp>
    <dsp:sp modelId="{BDF4A79D-1DD1-42CB-A836-4AFB9670340D}">
      <dsp:nvSpPr>
        <dsp:cNvPr id="0" name=""/>
        <dsp:cNvSpPr/>
      </dsp:nvSpPr>
      <dsp:spPr>
        <a:xfrm>
          <a:off x="3527604" y="2073221"/>
          <a:ext cx="649423" cy="64942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04224-128D-4E2D-A768-C09E53C2F7EB}">
      <dsp:nvSpPr>
        <dsp:cNvPr id="0" name=""/>
        <dsp:cNvSpPr/>
      </dsp:nvSpPr>
      <dsp:spPr>
        <a:xfrm>
          <a:off x="3130734" y="294978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Cost per Acquisition excluding digital circa £200 per regular donor.</a:t>
          </a:r>
        </a:p>
      </dsp:txBody>
      <dsp:txXfrm>
        <a:off x="3130734" y="2949784"/>
        <a:ext cx="1443164" cy="577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EC1C-59B6-2663-9E08-26930D355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990FD-F380-CAD6-DB8B-5F4F89627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F90EA-51F2-7D52-B5F9-6A11D7A77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68EB3-9E81-5212-A5FE-70C29C2C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3B38C-6E97-2867-6D69-90FBE3B5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0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262FF-9BF4-C624-6BEE-4964160F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8E5BB4-5EDA-E84D-9C75-3C22CBC0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7EB9A-6FAD-9238-5B39-74BB51FA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FDA3F-A8C0-3990-0BBB-8539853B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2CC24-7EA8-743E-B68B-3794A557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6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E85AB-E51A-4CEE-1E6C-FA2E9D9BB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CB61D-9F8E-3FD0-A3A0-3D9EA2B18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F37E-7289-DD05-EC7C-D86FD1D3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82F9B-3A38-A31D-1BE3-E11E4775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10127-4932-074E-2056-1DF76343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27AA8-1A38-A854-AF4D-C296B785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19A99-FEB3-63F8-28F9-D3E9E2CDB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BFF33-01E5-809F-11E9-520FB0155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C5DD-2A7B-45F9-D85C-DB0B4000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9F01D-A0D9-2E75-D90F-313210A62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8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26711-8B3A-0B99-1C34-5B5574BD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346E0-DAD9-8920-67C9-97ED3925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4B836-7AB9-1F59-A382-7CD419D76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6575C-1A06-456D-4B64-24659957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FB56D-204C-3A3C-582C-5D4E174D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6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A06C-1D2D-7350-6F0E-A52C7C8C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08DF-AB81-2CDF-E5BB-C0F9C5A8B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A4DC9-193C-65D4-97EA-6C7D2BD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8B468-1928-82B9-C40D-4651A69A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896B0-03BC-1089-015B-EE714BD3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E49FC-463E-8824-FC50-C68965AC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8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F627-F607-0017-54E4-386D46F5E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EC140-503F-8F0D-F736-AA44DFA6F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D3B33-C644-0CE7-4307-14C710B85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5DC536-4AB8-17E4-A271-D6B258972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46FDD6-1C68-DC12-5D3A-C835761CE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36C056-1B5A-25E8-BA40-CFD9D027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BE585-6FEF-14D3-BE62-658195B8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4D9BE-31D3-59ED-9026-94C6D7CC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3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28CBF-FEB3-988A-D6F7-C86966D4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E006CF-F376-AAD6-35D7-6474451D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22633-C349-894B-E490-3317C953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A002B-C8F2-61A9-FFD1-64ACF8C1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C92D7-D02B-94F2-CC1F-EC96E9FB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CAC422-8BEB-CDB1-34C1-5A9EC055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9C452-C8E0-3D12-2999-99C5F9AE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0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4F62-5530-350D-5F30-14FED9E46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73BEA-AA5C-E955-603D-3703730B4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9ABA6-46CE-28B4-57D7-C023281F1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5DF99-0496-DA88-882F-E545C3DA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BB2EF-1080-91F3-A914-8F953728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19AA1-0EB5-3978-2472-C3BD7D2E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1C851-D0CA-7AC1-234A-7ABB039E6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07DB01-48DD-8ECF-DA88-698D32907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2A5E7-5426-14D2-22BA-41836E7EF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4247-A412-9F40-7228-F85444DBF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8E042-75C5-BCF8-1D1F-7684A09D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80455-15A5-6F3C-4766-8DC11174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0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DD3C6A-7348-969D-06E7-2831A1320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E234D-A49E-CF6E-7A6F-2A5178960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4C206-499F-70F3-3C99-DEAE2DF97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0FB8-46BB-FE48-B34A-352BD2E3D93E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BFC0F-2DAD-A066-A7F7-01BD1E02B5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4FECA-7CB2-06EB-C8E0-1402F0BD3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410E2-A56D-214A-8DA8-A169A5B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0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23D4DA-BE84-68DC-459A-A08DD8E72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2960716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en-US" sz="5400"/>
              <a:t>Christian Aid Acquisition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42187F-59E3-C492-FB9D-257C088CE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809" y="953037"/>
            <a:ext cx="4036333" cy="1709849"/>
          </a:xfrm>
        </p:spPr>
        <p:txBody>
          <a:bodyPr anchor="b">
            <a:normAutofit/>
          </a:bodyPr>
          <a:lstStyle/>
          <a:p>
            <a:pPr algn="l"/>
            <a:r>
              <a:rPr lang="en-US" sz="2000"/>
              <a:t>Creating an acquisition program from scratch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red and white logo&#10;&#10;Description automatically generated">
            <a:extLst>
              <a:ext uri="{FF2B5EF4-FFF2-40B4-BE49-F238E27FC236}">
                <a16:creationId xmlns:a16="http://schemas.microsoft.com/office/drawing/2014/main" id="{68298ED0-C327-C1C9-BD9E-80C7396FD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1425603"/>
            <a:ext cx="5536001" cy="394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79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The Challenge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82D29-90DA-AAF2-1989-CDCFFE08E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n-US" sz="1600"/>
              <a:t>Christian Aid were losing circa 5,000 regular donors a year.</a:t>
            </a:r>
          </a:p>
          <a:p>
            <a:endParaRPr lang="en-US" sz="1600"/>
          </a:p>
          <a:p>
            <a:r>
              <a:rPr lang="en-US" sz="1600"/>
              <a:t>There was no Acquisition program for new donors in place.</a:t>
            </a:r>
          </a:p>
          <a:p>
            <a:endParaRPr lang="en-US" sz="1600"/>
          </a:p>
          <a:p>
            <a:r>
              <a:rPr lang="en-US" sz="1600"/>
              <a:t>Previous years had seen some failed tests reducing confidence.</a:t>
            </a:r>
          </a:p>
          <a:p>
            <a:endParaRPr lang="en-US" sz="1600"/>
          </a:p>
          <a:p>
            <a:r>
              <a:rPr lang="en-US" sz="1600"/>
              <a:t>Create an acquisition plan to offset attrition.</a:t>
            </a:r>
          </a:p>
          <a:p>
            <a:endParaRPr lang="en-US" sz="1600"/>
          </a:p>
          <a:p>
            <a:r>
              <a:rPr lang="en-US" sz="1600"/>
              <a:t>Create products, propositions and tests to deliver affordable regular donor acquisition.</a:t>
            </a:r>
          </a:p>
        </p:txBody>
      </p:sp>
      <p:sp>
        <p:nvSpPr>
          <p:cNvPr id="37" name="Rectangle 31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white logo&#10;&#10;Description automatically generated">
            <a:extLst>
              <a:ext uri="{FF2B5EF4-FFF2-40B4-BE49-F238E27FC236}">
                <a16:creationId xmlns:a16="http://schemas.microsoft.com/office/drawing/2014/main" id="{9AF01FC5-9B5D-18CB-0AD0-F6E4E7E240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500" r="1893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5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What we did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82D29-90DA-AAF2-1989-CDCFFE08E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n-US" sz="1400"/>
              <a:t>Built relationships internally to create support for the project.</a:t>
            </a:r>
          </a:p>
          <a:p>
            <a:endParaRPr lang="en-US" sz="1400"/>
          </a:p>
          <a:p>
            <a:r>
              <a:rPr lang="en-US" sz="1400"/>
              <a:t>Brainstormed across teams to create ideas for fundraising products.</a:t>
            </a:r>
          </a:p>
          <a:p>
            <a:endParaRPr lang="en-US" sz="1400"/>
          </a:p>
          <a:p>
            <a:r>
              <a:rPr lang="en-US" sz="1400"/>
              <a:t>Created researched and tested fundraising propositions.</a:t>
            </a:r>
          </a:p>
          <a:p>
            <a:endParaRPr lang="en-US" sz="1400"/>
          </a:p>
          <a:p>
            <a:r>
              <a:rPr lang="en-US" sz="1400"/>
              <a:t>Researched our target audiences and their interest in fundraising products we had ideated. </a:t>
            </a:r>
          </a:p>
          <a:p>
            <a:endParaRPr lang="en-US" sz="1400"/>
          </a:p>
          <a:p>
            <a:r>
              <a:rPr lang="en-US" sz="1400"/>
              <a:t>Create and executed business plans and tests to prove concepts.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white logo&#10;&#10;Description automatically generated">
            <a:extLst>
              <a:ext uri="{FF2B5EF4-FFF2-40B4-BE49-F238E27FC236}">
                <a16:creationId xmlns:a16="http://schemas.microsoft.com/office/drawing/2014/main" id="{9AF01FC5-9B5D-18CB-0AD0-F6E4E7E240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500" r="1893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59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How it went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82D29-90DA-AAF2-1989-CDCFFE08E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en-US" sz="1600"/>
              <a:t>DRTV tested and cost effective for recruitment.</a:t>
            </a:r>
          </a:p>
          <a:p>
            <a:endParaRPr lang="en-US" sz="1600"/>
          </a:p>
          <a:p>
            <a:r>
              <a:rPr lang="en-US" sz="1600"/>
              <a:t>Lead Gen cost effective and scaled for higher volumes of recruitment.</a:t>
            </a:r>
          </a:p>
          <a:p>
            <a:endParaRPr lang="en-US" sz="1600"/>
          </a:p>
          <a:p>
            <a:r>
              <a:rPr lang="en-US" sz="1600"/>
              <a:t>Value Exchange (Valex) tested and scaled as the most effective donor recruitment channel.</a:t>
            </a:r>
          </a:p>
          <a:p>
            <a:endParaRPr lang="en-US" sz="1600"/>
          </a:p>
          <a:p>
            <a:r>
              <a:rPr lang="en-US" sz="1600"/>
              <a:t>Digital integration across PPC, SEO, Social and other channels</a:t>
            </a:r>
          </a:p>
          <a:p>
            <a:endParaRPr lang="en-US" sz="1600"/>
          </a:p>
          <a:p>
            <a:r>
              <a:rPr lang="en-US" sz="1600"/>
              <a:t>Steady cost-effective increases in regular donor recruitment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white logo&#10;&#10;Description automatically generated">
            <a:extLst>
              <a:ext uri="{FF2B5EF4-FFF2-40B4-BE49-F238E27FC236}">
                <a16:creationId xmlns:a16="http://schemas.microsoft.com/office/drawing/2014/main" id="{9AF01FC5-9B5D-18CB-0AD0-F6E4E7E24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6222" y="581892"/>
            <a:ext cx="3531835" cy="251875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ook and coloring book on a red background&#10;&#10;Description automatically generated">
            <a:extLst>
              <a:ext uri="{FF2B5EF4-FFF2-40B4-BE49-F238E27FC236}">
                <a16:creationId xmlns:a16="http://schemas.microsoft.com/office/drawing/2014/main" id="{505C3E1A-4417-5908-46E9-D33BAAF9F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1829" y="3707894"/>
            <a:ext cx="2518756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902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42B0-7976-4037-3B8D-6C5AD307D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result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9FA3842-1C93-6473-407F-7A3A6DB49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563753"/>
              </p:ext>
            </p:extLst>
          </p:nvPr>
        </p:nvGraphicFramePr>
        <p:xfrm>
          <a:off x="7422077" y="2055813"/>
          <a:ext cx="4647209" cy="398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A red and white logo&#10;&#10;Description automatically generated">
            <a:extLst>
              <a:ext uri="{FF2B5EF4-FFF2-40B4-BE49-F238E27FC236}">
                <a16:creationId xmlns:a16="http://schemas.microsoft.com/office/drawing/2014/main" id="{9AF01FC5-9B5D-18CB-0AD0-F6E4E7E24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0879" y="0"/>
            <a:ext cx="2941122" cy="2097483"/>
          </a:xfrm>
          <a:prstGeom prst="rect">
            <a:avLst/>
          </a:prstGeom>
        </p:spPr>
      </p:pic>
      <p:graphicFrame>
        <p:nvGraphicFramePr>
          <p:cNvPr id="8" name="TextBox 5">
            <a:extLst>
              <a:ext uri="{FF2B5EF4-FFF2-40B4-BE49-F238E27FC236}">
                <a16:creationId xmlns:a16="http://schemas.microsoft.com/office/drawing/2014/main" id="{C68B2D8B-F382-D16D-784B-CA6787C9359E}"/>
              </a:ext>
            </a:extLst>
          </p:cNvPr>
          <p:cNvGraphicFramePr/>
          <p:nvPr/>
        </p:nvGraphicFramePr>
        <p:xfrm>
          <a:off x="966246" y="1936981"/>
          <a:ext cx="6008915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273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6212</TotalTime>
  <Words>240</Words>
  <Application>Microsoft Macintosh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Christian Aid Acquisition program</vt:lpstr>
      <vt:lpstr>The Challenge</vt:lpstr>
      <vt:lpstr>What we did</vt:lpstr>
      <vt:lpstr>How it went</vt:lpstr>
      <vt:lpstr>The result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Aid Acquisition program</dc:title>
  <dc:creator>James Allport</dc:creator>
  <cp:lastModifiedBy>James Allport</cp:lastModifiedBy>
  <cp:revision>3</cp:revision>
  <dcterms:created xsi:type="dcterms:W3CDTF">2024-10-19T13:18:04Z</dcterms:created>
  <dcterms:modified xsi:type="dcterms:W3CDTF">2024-11-26T10:36:32Z</dcterms:modified>
</cp:coreProperties>
</file>