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/>
    <p:restoredTop sz="95909"/>
  </p:normalViewPr>
  <p:slideViewPr>
    <p:cSldViewPr snapToGrid="0" snapToObjects="1">
      <p:cViewPr varScale="1">
        <p:scale>
          <a:sx n="114" d="100"/>
          <a:sy n="114" d="100"/>
        </p:scale>
        <p:origin x="2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 Regular Donors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900</c:v>
                </c:pt>
                <c:pt idx="1">
                  <c:v>2000</c:v>
                </c:pt>
                <c:pt idx="2">
                  <c:v>4000</c:v>
                </c:pt>
                <c:pt idx="3">
                  <c:v>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90-5041-B7B4-245B3C2FC7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10558352"/>
        <c:axId val="1411039200"/>
      </c:barChart>
      <c:catAx>
        <c:axId val="141055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1039200"/>
        <c:crosses val="autoZero"/>
        <c:auto val="1"/>
        <c:lblAlgn val="ctr"/>
        <c:lblOffset val="100"/>
        <c:noMultiLvlLbl val="0"/>
      </c:catAx>
      <c:valAx>
        <c:axId val="141103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0558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B30DE7-B8C8-425D-B42C-9B06E11FB1B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B011CF-150F-4DE9-B92B-04A215520E0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Christian Aid were losing circa 5,000 regular donors a year.</a:t>
          </a:r>
        </a:p>
      </dgm:t>
    </dgm:pt>
    <dgm:pt modelId="{43BC6CB3-8F71-4FFE-89B0-B7369836ADBC}" type="parTrans" cxnId="{9F236EC4-E136-422B-AE6D-CEE1EC567432}">
      <dgm:prSet/>
      <dgm:spPr/>
      <dgm:t>
        <a:bodyPr/>
        <a:lstStyle/>
        <a:p>
          <a:endParaRPr lang="en-US"/>
        </a:p>
      </dgm:t>
    </dgm:pt>
    <dgm:pt modelId="{4A1C2493-D937-48EC-8593-1A486177171C}" type="sibTrans" cxnId="{9F236EC4-E136-422B-AE6D-CEE1EC567432}">
      <dgm:prSet/>
      <dgm:spPr/>
      <dgm:t>
        <a:bodyPr/>
        <a:lstStyle/>
        <a:p>
          <a:endParaRPr lang="en-US"/>
        </a:p>
      </dgm:t>
    </dgm:pt>
    <dgm:pt modelId="{97B39B5A-7B91-4F0B-AF80-EBC70EDCE81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There was no Acquisition program for new donors in place.</a:t>
          </a:r>
        </a:p>
      </dgm:t>
    </dgm:pt>
    <dgm:pt modelId="{484DDB6E-8787-407B-923A-556D5DBF08EA}" type="parTrans" cxnId="{36AAF751-3ABD-4F10-9A01-E056014569EF}">
      <dgm:prSet/>
      <dgm:spPr/>
      <dgm:t>
        <a:bodyPr/>
        <a:lstStyle/>
        <a:p>
          <a:endParaRPr lang="en-US"/>
        </a:p>
      </dgm:t>
    </dgm:pt>
    <dgm:pt modelId="{449C4BAF-9EAF-46CA-9777-38A7325A7C35}" type="sibTrans" cxnId="{36AAF751-3ABD-4F10-9A01-E056014569EF}">
      <dgm:prSet/>
      <dgm:spPr/>
      <dgm:t>
        <a:bodyPr/>
        <a:lstStyle/>
        <a:p>
          <a:endParaRPr lang="en-US"/>
        </a:p>
      </dgm:t>
    </dgm:pt>
    <dgm:pt modelId="{441F383F-F66A-43E9-935B-7D674368DE3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Create an acquisition plan to offset attrition.</a:t>
          </a:r>
        </a:p>
      </dgm:t>
    </dgm:pt>
    <dgm:pt modelId="{DE18F3F2-B166-4810-A4D7-42032C57EE93}" type="parTrans" cxnId="{9EAB274E-14E1-4BE6-A3CF-7288F218068E}">
      <dgm:prSet/>
      <dgm:spPr/>
      <dgm:t>
        <a:bodyPr/>
        <a:lstStyle/>
        <a:p>
          <a:endParaRPr lang="en-US"/>
        </a:p>
      </dgm:t>
    </dgm:pt>
    <dgm:pt modelId="{7EDD2A9A-A39E-4785-BBF7-7BDEACB1ACE0}" type="sibTrans" cxnId="{9EAB274E-14E1-4BE6-A3CF-7288F218068E}">
      <dgm:prSet/>
      <dgm:spPr/>
      <dgm:t>
        <a:bodyPr/>
        <a:lstStyle/>
        <a:p>
          <a:endParaRPr lang="en-US"/>
        </a:p>
      </dgm:t>
    </dgm:pt>
    <dgm:pt modelId="{47D56F57-F6A3-4728-B627-A4973B6CA99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Create products, propositions and tests to deliver affordable regular donor acquisition.</a:t>
          </a:r>
        </a:p>
      </dgm:t>
    </dgm:pt>
    <dgm:pt modelId="{9FF4A0D3-366A-421F-BF38-A83B9DDE3D25}" type="parTrans" cxnId="{6C42C90E-19C2-48C9-B691-DE9382097BD4}">
      <dgm:prSet/>
      <dgm:spPr/>
      <dgm:t>
        <a:bodyPr/>
        <a:lstStyle/>
        <a:p>
          <a:endParaRPr lang="en-US"/>
        </a:p>
      </dgm:t>
    </dgm:pt>
    <dgm:pt modelId="{B1822680-27F5-4036-A535-287DAC9FE6EE}" type="sibTrans" cxnId="{6C42C90E-19C2-48C9-B691-DE9382097BD4}">
      <dgm:prSet/>
      <dgm:spPr/>
      <dgm:t>
        <a:bodyPr/>
        <a:lstStyle/>
        <a:p>
          <a:endParaRPr lang="en-US"/>
        </a:p>
      </dgm:t>
    </dgm:pt>
    <dgm:pt modelId="{59F62838-D3F7-43B3-B9C3-965E1184681B}" type="pres">
      <dgm:prSet presAssocID="{F2B30DE7-B8C8-425D-B42C-9B06E11FB1BA}" presName="root" presStyleCnt="0">
        <dgm:presLayoutVars>
          <dgm:dir/>
          <dgm:resizeHandles val="exact"/>
        </dgm:presLayoutVars>
      </dgm:prSet>
      <dgm:spPr/>
    </dgm:pt>
    <dgm:pt modelId="{5D56E4E7-6DE4-45B3-AD36-0261FE460519}" type="pres">
      <dgm:prSet presAssocID="{9CB011CF-150F-4DE9-B92B-04A215520E03}" presName="compNode" presStyleCnt="0"/>
      <dgm:spPr/>
    </dgm:pt>
    <dgm:pt modelId="{E55147EB-DF35-46A9-AF13-ADED16D21E67}" type="pres">
      <dgm:prSet presAssocID="{9CB011CF-150F-4DE9-B92B-04A215520E03}" presName="bgRect" presStyleLbl="bgShp" presStyleIdx="0" presStyleCnt="4"/>
      <dgm:spPr/>
    </dgm:pt>
    <dgm:pt modelId="{86A519E6-5A7B-4B27-98D3-BB1DB188232A}" type="pres">
      <dgm:prSet presAssocID="{9CB011CF-150F-4DE9-B92B-04A215520E0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75EBCCFA-210E-4A72-8E3C-439C654530F7}" type="pres">
      <dgm:prSet presAssocID="{9CB011CF-150F-4DE9-B92B-04A215520E03}" presName="spaceRect" presStyleCnt="0"/>
      <dgm:spPr/>
    </dgm:pt>
    <dgm:pt modelId="{9312B10E-E15A-4242-84C8-E0BB299E78D6}" type="pres">
      <dgm:prSet presAssocID="{9CB011CF-150F-4DE9-B92B-04A215520E03}" presName="parTx" presStyleLbl="revTx" presStyleIdx="0" presStyleCnt="4">
        <dgm:presLayoutVars>
          <dgm:chMax val="0"/>
          <dgm:chPref val="0"/>
        </dgm:presLayoutVars>
      </dgm:prSet>
      <dgm:spPr/>
    </dgm:pt>
    <dgm:pt modelId="{89AC9045-092A-4925-9A21-B254C7F6F231}" type="pres">
      <dgm:prSet presAssocID="{4A1C2493-D937-48EC-8593-1A486177171C}" presName="sibTrans" presStyleCnt="0"/>
      <dgm:spPr/>
    </dgm:pt>
    <dgm:pt modelId="{C0F8CED4-F656-40AC-9CD8-04D0A092C266}" type="pres">
      <dgm:prSet presAssocID="{97B39B5A-7B91-4F0B-AF80-EBC70EDCE81B}" presName="compNode" presStyleCnt="0"/>
      <dgm:spPr/>
    </dgm:pt>
    <dgm:pt modelId="{BA39A631-A78B-4C4B-8BE6-72EEA012D5C6}" type="pres">
      <dgm:prSet presAssocID="{97B39B5A-7B91-4F0B-AF80-EBC70EDCE81B}" presName="bgRect" presStyleLbl="bgShp" presStyleIdx="1" presStyleCnt="4"/>
      <dgm:spPr/>
    </dgm:pt>
    <dgm:pt modelId="{6E6C12F3-F2E6-406B-B846-5E9AC82D1738}" type="pres">
      <dgm:prSet presAssocID="{97B39B5A-7B91-4F0B-AF80-EBC70EDCE81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iosk"/>
        </a:ext>
      </dgm:extLst>
    </dgm:pt>
    <dgm:pt modelId="{DFBC60B1-7BB3-433B-8474-C54C0468AA29}" type="pres">
      <dgm:prSet presAssocID="{97B39B5A-7B91-4F0B-AF80-EBC70EDCE81B}" presName="spaceRect" presStyleCnt="0"/>
      <dgm:spPr/>
    </dgm:pt>
    <dgm:pt modelId="{C452E2FF-7EBE-4492-9049-E12B6B8ADA1F}" type="pres">
      <dgm:prSet presAssocID="{97B39B5A-7B91-4F0B-AF80-EBC70EDCE81B}" presName="parTx" presStyleLbl="revTx" presStyleIdx="1" presStyleCnt="4">
        <dgm:presLayoutVars>
          <dgm:chMax val="0"/>
          <dgm:chPref val="0"/>
        </dgm:presLayoutVars>
      </dgm:prSet>
      <dgm:spPr/>
    </dgm:pt>
    <dgm:pt modelId="{748A83FC-DA5E-4CDA-A57B-1E568A829028}" type="pres">
      <dgm:prSet presAssocID="{449C4BAF-9EAF-46CA-9777-38A7325A7C35}" presName="sibTrans" presStyleCnt="0"/>
      <dgm:spPr/>
    </dgm:pt>
    <dgm:pt modelId="{C9E92939-61DB-41B9-80CD-8490ACCA1B00}" type="pres">
      <dgm:prSet presAssocID="{441F383F-F66A-43E9-935B-7D674368DE3D}" presName="compNode" presStyleCnt="0"/>
      <dgm:spPr/>
    </dgm:pt>
    <dgm:pt modelId="{C2918CCC-22AD-447C-AC17-B3F40646B970}" type="pres">
      <dgm:prSet presAssocID="{441F383F-F66A-43E9-935B-7D674368DE3D}" presName="bgRect" presStyleLbl="bgShp" presStyleIdx="2" presStyleCnt="4"/>
      <dgm:spPr/>
    </dgm:pt>
    <dgm:pt modelId="{2F009C27-E03B-4F59-8658-04EA1957A444}" type="pres">
      <dgm:prSet presAssocID="{441F383F-F66A-43E9-935B-7D674368DE3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9B5E3997-CA46-4000-B22C-64A65228538C}" type="pres">
      <dgm:prSet presAssocID="{441F383F-F66A-43E9-935B-7D674368DE3D}" presName="spaceRect" presStyleCnt="0"/>
      <dgm:spPr/>
    </dgm:pt>
    <dgm:pt modelId="{4AC2804D-3932-4D00-8744-EAF20F97C892}" type="pres">
      <dgm:prSet presAssocID="{441F383F-F66A-43E9-935B-7D674368DE3D}" presName="parTx" presStyleLbl="revTx" presStyleIdx="2" presStyleCnt="4">
        <dgm:presLayoutVars>
          <dgm:chMax val="0"/>
          <dgm:chPref val="0"/>
        </dgm:presLayoutVars>
      </dgm:prSet>
      <dgm:spPr/>
    </dgm:pt>
    <dgm:pt modelId="{3BE74660-8DBF-42EF-9564-342530FBA30E}" type="pres">
      <dgm:prSet presAssocID="{7EDD2A9A-A39E-4785-BBF7-7BDEACB1ACE0}" presName="sibTrans" presStyleCnt="0"/>
      <dgm:spPr/>
    </dgm:pt>
    <dgm:pt modelId="{61C77517-25C7-4CB7-9FCB-D5A0234F69C6}" type="pres">
      <dgm:prSet presAssocID="{47D56F57-F6A3-4728-B627-A4973B6CA999}" presName="compNode" presStyleCnt="0"/>
      <dgm:spPr/>
    </dgm:pt>
    <dgm:pt modelId="{876E89D2-3C04-4A9D-8446-3E2F9CA8096F}" type="pres">
      <dgm:prSet presAssocID="{47D56F57-F6A3-4728-B627-A4973B6CA999}" presName="bgRect" presStyleLbl="bgShp" presStyleIdx="3" presStyleCnt="4"/>
      <dgm:spPr/>
    </dgm:pt>
    <dgm:pt modelId="{FE173715-CFD7-4A87-923C-C3C207378506}" type="pres">
      <dgm:prSet presAssocID="{47D56F57-F6A3-4728-B627-A4973B6CA99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dvertising"/>
        </a:ext>
      </dgm:extLst>
    </dgm:pt>
    <dgm:pt modelId="{0ADD7632-9311-4A68-A0BF-D158C4AD201F}" type="pres">
      <dgm:prSet presAssocID="{47D56F57-F6A3-4728-B627-A4973B6CA999}" presName="spaceRect" presStyleCnt="0"/>
      <dgm:spPr/>
    </dgm:pt>
    <dgm:pt modelId="{B77DD4BF-9B0D-464F-94DB-D5749108AA89}" type="pres">
      <dgm:prSet presAssocID="{47D56F57-F6A3-4728-B627-A4973B6CA99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C42C90E-19C2-48C9-B691-DE9382097BD4}" srcId="{F2B30DE7-B8C8-425D-B42C-9B06E11FB1BA}" destId="{47D56F57-F6A3-4728-B627-A4973B6CA999}" srcOrd="3" destOrd="0" parTransId="{9FF4A0D3-366A-421F-BF38-A83B9DDE3D25}" sibTransId="{B1822680-27F5-4036-A535-287DAC9FE6EE}"/>
    <dgm:cxn modelId="{A5157B3A-976C-4371-A578-F4A481D2CC9B}" type="presOf" srcId="{47D56F57-F6A3-4728-B627-A4973B6CA999}" destId="{B77DD4BF-9B0D-464F-94DB-D5749108AA89}" srcOrd="0" destOrd="0" presId="urn:microsoft.com/office/officeart/2018/2/layout/IconVerticalSolidList"/>
    <dgm:cxn modelId="{652A2D48-29F3-4193-B7CD-3DC122049B11}" type="presOf" srcId="{F2B30DE7-B8C8-425D-B42C-9B06E11FB1BA}" destId="{59F62838-D3F7-43B3-B9C3-965E1184681B}" srcOrd="0" destOrd="0" presId="urn:microsoft.com/office/officeart/2018/2/layout/IconVerticalSolidList"/>
    <dgm:cxn modelId="{9EAB274E-14E1-4BE6-A3CF-7288F218068E}" srcId="{F2B30DE7-B8C8-425D-B42C-9B06E11FB1BA}" destId="{441F383F-F66A-43E9-935B-7D674368DE3D}" srcOrd="2" destOrd="0" parTransId="{DE18F3F2-B166-4810-A4D7-42032C57EE93}" sibTransId="{7EDD2A9A-A39E-4785-BBF7-7BDEACB1ACE0}"/>
    <dgm:cxn modelId="{36AAF751-3ABD-4F10-9A01-E056014569EF}" srcId="{F2B30DE7-B8C8-425D-B42C-9B06E11FB1BA}" destId="{97B39B5A-7B91-4F0B-AF80-EBC70EDCE81B}" srcOrd="1" destOrd="0" parTransId="{484DDB6E-8787-407B-923A-556D5DBF08EA}" sibTransId="{449C4BAF-9EAF-46CA-9777-38A7325A7C35}"/>
    <dgm:cxn modelId="{D8FBF2A4-917E-4657-9BB1-7E5464C7AFBF}" type="presOf" srcId="{97B39B5A-7B91-4F0B-AF80-EBC70EDCE81B}" destId="{C452E2FF-7EBE-4492-9049-E12B6B8ADA1F}" srcOrd="0" destOrd="0" presId="urn:microsoft.com/office/officeart/2018/2/layout/IconVerticalSolidList"/>
    <dgm:cxn modelId="{9F236EC4-E136-422B-AE6D-CEE1EC567432}" srcId="{F2B30DE7-B8C8-425D-B42C-9B06E11FB1BA}" destId="{9CB011CF-150F-4DE9-B92B-04A215520E03}" srcOrd="0" destOrd="0" parTransId="{43BC6CB3-8F71-4FFE-89B0-B7369836ADBC}" sibTransId="{4A1C2493-D937-48EC-8593-1A486177171C}"/>
    <dgm:cxn modelId="{2BA3ABC6-2FA8-4A4E-9D45-69ABDD3EC4F6}" type="presOf" srcId="{9CB011CF-150F-4DE9-B92B-04A215520E03}" destId="{9312B10E-E15A-4242-84C8-E0BB299E78D6}" srcOrd="0" destOrd="0" presId="urn:microsoft.com/office/officeart/2018/2/layout/IconVerticalSolidList"/>
    <dgm:cxn modelId="{36337FE6-E152-4C85-8DF3-418E51CD0C90}" type="presOf" srcId="{441F383F-F66A-43E9-935B-7D674368DE3D}" destId="{4AC2804D-3932-4D00-8744-EAF20F97C892}" srcOrd="0" destOrd="0" presId="urn:microsoft.com/office/officeart/2018/2/layout/IconVerticalSolidList"/>
    <dgm:cxn modelId="{28DD13F7-C3DF-4D52-8825-E0ED6C5EF797}" type="presParOf" srcId="{59F62838-D3F7-43B3-B9C3-965E1184681B}" destId="{5D56E4E7-6DE4-45B3-AD36-0261FE460519}" srcOrd="0" destOrd="0" presId="urn:microsoft.com/office/officeart/2018/2/layout/IconVerticalSolidList"/>
    <dgm:cxn modelId="{B2CCA849-EBC1-4A60-8A28-91621B8456A4}" type="presParOf" srcId="{5D56E4E7-6DE4-45B3-AD36-0261FE460519}" destId="{E55147EB-DF35-46A9-AF13-ADED16D21E67}" srcOrd="0" destOrd="0" presId="urn:microsoft.com/office/officeart/2018/2/layout/IconVerticalSolidList"/>
    <dgm:cxn modelId="{3DF1885E-9867-423A-AB42-6F89361D3DCC}" type="presParOf" srcId="{5D56E4E7-6DE4-45B3-AD36-0261FE460519}" destId="{86A519E6-5A7B-4B27-98D3-BB1DB188232A}" srcOrd="1" destOrd="0" presId="urn:microsoft.com/office/officeart/2018/2/layout/IconVerticalSolidList"/>
    <dgm:cxn modelId="{062F51BD-6F12-4DCF-A18C-A6DE90FC83CA}" type="presParOf" srcId="{5D56E4E7-6DE4-45B3-AD36-0261FE460519}" destId="{75EBCCFA-210E-4A72-8E3C-439C654530F7}" srcOrd="2" destOrd="0" presId="urn:microsoft.com/office/officeart/2018/2/layout/IconVerticalSolidList"/>
    <dgm:cxn modelId="{57A6DEAE-C19F-4FAA-828F-9701807B4373}" type="presParOf" srcId="{5D56E4E7-6DE4-45B3-AD36-0261FE460519}" destId="{9312B10E-E15A-4242-84C8-E0BB299E78D6}" srcOrd="3" destOrd="0" presId="urn:microsoft.com/office/officeart/2018/2/layout/IconVerticalSolidList"/>
    <dgm:cxn modelId="{DC9A5AFB-FD0D-4D86-99E6-24903CDDD980}" type="presParOf" srcId="{59F62838-D3F7-43B3-B9C3-965E1184681B}" destId="{89AC9045-092A-4925-9A21-B254C7F6F231}" srcOrd="1" destOrd="0" presId="urn:microsoft.com/office/officeart/2018/2/layout/IconVerticalSolidList"/>
    <dgm:cxn modelId="{885ED8AF-C24D-4784-BE5E-2193F3C1F135}" type="presParOf" srcId="{59F62838-D3F7-43B3-B9C3-965E1184681B}" destId="{C0F8CED4-F656-40AC-9CD8-04D0A092C266}" srcOrd="2" destOrd="0" presId="urn:microsoft.com/office/officeart/2018/2/layout/IconVerticalSolidList"/>
    <dgm:cxn modelId="{234D5192-42CA-40C3-A826-366EB1585412}" type="presParOf" srcId="{C0F8CED4-F656-40AC-9CD8-04D0A092C266}" destId="{BA39A631-A78B-4C4B-8BE6-72EEA012D5C6}" srcOrd="0" destOrd="0" presId="urn:microsoft.com/office/officeart/2018/2/layout/IconVerticalSolidList"/>
    <dgm:cxn modelId="{E37F7B89-38F3-45B4-B99C-4E62C69F149B}" type="presParOf" srcId="{C0F8CED4-F656-40AC-9CD8-04D0A092C266}" destId="{6E6C12F3-F2E6-406B-B846-5E9AC82D1738}" srcOrd="1" destOrd="0" presId="urn:microsoft.com/office/officeart/2018/2/layout/IconVerticalSolidList"/>
    <dgm:cxn modelId="{766D7B22-7545-402B-AF10-E578FA835E03}" type="presParOf" srcId="{C0F8CED4-F656-40AC-9CD8-04D0A092C266}" destId="{DFBC60B1-7BB3-433B-8474-C54C0468AA29}" srcOrd="2" destOrd="0" presId="urn:microsoft.com/office/officeart/2018/2/layout/IconVerticalSolidList"/>
    <dgm:cxn modelId="{5591C64C-1A75-4EB7-B552-99A806A01F0B}" type="presParOf" srcId="{C0F8CED4-F656-40AC-9CD8-04D0A092C266}" destId="{C452E2FF-7EBE-4492-9049-E12B6B8ADA1F}" srcOrd="3" destOrd="0" presId="urn:microsoft.com/office/officeart/2018/2/layout/IconVerticalSolidList"/>
    <dgm:cxn modelId="{1EE4BFCD-5EA8-4639-86A2-7F3D0519DFCA}" type="presParOf" srcId="{59F62838-D3F7-43B3-B9C3-965E1184681B}" destId="{748A83FC-DA5E-4CDA-A57B-1E568A829028}" srcOrd="3" destOrd="0" presId="urn:microsoft.com/office/officeart/2018/2/layout/IconVerticalSolidList"/>
    <dgm:cxn modelId="{9B006C20-F380-4B5C-95A9-AE66E3034732}" type="presParOf" srcId="{59F62838-D3F7-43B3-B9C3-965E1184681B}" destId="{C9E92939-61DB-41B9-80CD-8490ACCA1B00}" srcOrd="4" destOrd="0" presId="urn:microsoft.com/office/officeart/2018/2/layout/IconVerticalSolidList"/>
    <dgm:cxn modelId="{C17F8EE6-65FF-40C1-A419-54138852E682}" type="presParOf" srcId="{C9E92939-61DB-41B9-80CD-8490ACCA1B00}" destId="{C2918CCC-22AD-447C-AC17-B3F40646B970}" srcOrd="0" destOrd="0" presId="urn:microsoft.com/office/officeart/2018/2/layout/IconVerticalSolidList"/>
    <dgm:cxn modelId="{2C994B84-6459-48BD-9E43-E22AC8282CFA}" type="presParOf" srcId="{C9E92939-61DB-41B9-80CD-8490ACCA1B00}" destId="{2F009C27-E03B-4F59-8658-04EA1957A444}" srcOrd="1" destOrd="0" presId="urn:microsoft.com/office/officeart/2018/2/layout/IconVerticalSolidList"/>
    <dgm:cxn modelId="{D29989ED-CD1E-46C3-A38F-E6CB617E5F9F}" type="presParOf" srcId="{C9E92939-61DB-41B9-80CD-8490ACCA1B00}" destId="{9B5E3997-CA46-4000-B22C-64A65228538C}" srcOrd="2" destOrd="0" presId="urn:microsoft.com/office/officeart/2018/2/layout/IconVerticalSolidList"/>
    <dgm:cxn modelId="{56CB2335-238B-421F-AB05-B03B98CB8FB2}" type="presParOf" srcId="{C9E92939-61DB-41B9-80CD-8490ACCA1B00}" destId="{4AC2804D-3932-4D00-8744-EAF20F97C892}" srcOrd="3" destOrd="0" presId="urn:microsoft.com/office/officeart/2018/2/layout/IconVerticalSolidList"/>
    <dgm:cxn modelId="{C552F3A3-A92B-41C2-8CF0-6457747C3CCE}" type="presParOf" srcId="{59F62838-D3F7-43B3-B9C3-965E1184681B}" destId="{3BE74660-8DBF-42EF-9564-342530FBA30E}" srcOrd="5" destOrd="0" presId="urn:microsoft.com/office/officeart/2018/2/layout/IconVerticalSolidList"/>
    <dgm:cxn modelId="{F163514A-9BED-4A3F-AC47-04FFAAFF3236}" type="presParOf" srcId="{59F62838-D3F7-43B3-B9C3-965E1184681B}" destId="{61C77517-25C7-4CB7-9FCB-D5A0234F69C6}" srcOrd="6" destOrd="0" presId="urn:microsoft.com/office/officeart/2018/2/layout/IconVerticalSolidList"/>
    <dgm:cxn modelId="{D13AD3B3-F2C8-49B8-B007-EA0178255CF9}" type="presParOf" srcId="{61C77517-25C7-4CB7-9FCB-D5A0234F69C6}" destId="{876E89D2-3C04-4A9D-8446-3E2F9CA8096F}" srcOrd="0" destOrd="0" presId="urn:microsoft.com/office/officeart/2018/2/layout/IconVerticalSolidList"/>
    <dgm:cxn modelId="{F7EBB1B0-B2C5-41C2-AFA4-E1ADB684FEB7}" type="presParOf" srcId="{61C77517-25C7-4CB7-9FCB-D5A0234F69C6}" destId="{FE173715-CFD7-4A87-923C-C3C207378506}" srcOrd="1" destOrd="0" presId="urn:microsoft.com/office/officeart/2018/2/layout/IconVerticalSolidList"/>
    <dgm:cxn modelId="{2745E5BC-DF53-408C-B283-D462417FB697}" type="presParOf" srcId="{61C77517-25C7-4CB7-9FCB-D5A0234F69C6}" destId="{0ADD7632-9311-4A68-A0BF-D158C4AD201F}" srcOrd="2" destOrd="0" presId="urn:microsoft.com/office/officeart/2018/2/layout/IconVerticalSolidList"/>
    <dgm:cxn modelId="{2BDFF1C6-ED9F-420F-9CF8-7E9970C291D1}" type="presParOf" srcId="{61C77517-25C7-4CB7-9FCB-D5A0234F69C6}" destId="{B77DD4BF-9B0D-464F-94DB-D5749108AA8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147EB-DF35-46A9-AF13-ADED16D21E67}">
      <dsp:nvSpPr>
        <dsp:cNvPr id="0" name=""/>
        <dsp:cNvSpPr/>
      </dsp:nvSpPr>
      <dsp:spPr>
        <a:xfrm>
          <a:off x="0" y="1607"/>
          <a:ext cx="4960433" cy="8148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A519E6-5A7B-4B27-98D3-BB1DB188232A}">
      <dsp:nvSpPr>
        <dsp:cNvPr id="0" name=""/>
        <dsp:cNvSpPr/>
      </dsp:nvSpPr>
      <dsp:spPr>
        <a:xfrm>
          <a:off x="246493" y="184949"/>
          <a:ext cx="448169" cy="4481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12B10E-E15A-4242-84C8-E0BB299E78D6}">
      <dsp:nvSpPr>
        <dsp:cNvPr id="0" name=""/>
        <dsp:cNvSpPr/>
      </dsp:nvSpPr>
      <dsp:spPr>
        <a:xfrm>
          <a:off x="941156" y="1607"/>
          <a:ext cx="4019277" cy="814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239" tIns="86239" rIns="86239" bIns="86239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Christian Aid were losing circa 5,000 regular donors a year.</a:t>
          </a:r>
        </a:p>
      </dsp:txBody>
      <dsp:txXfrm>
        <a:off x="941156" y="1607"/>
        <a:ext cx="4019277" cy="814853"/>
      </dsp:txXfrm>
    </dsp:sp>
    <dsp:sp modelId="{BA39A631-A78B-4C4B-8BE6-72EEA012D5C6}">
      <dsp:nvSpPr>
        <dsp:cNvPr id="0" name=""/>
        <dsp:cNvSpPr/>
      </dsp:nvSpPr>
      <dsp:spPr>
        <a:xfrm>
          <a:off x="0" y="1020174"/>
          <a:ext cx="4960433" cy="8148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6C12F3-F2E6-406B-B846-5E9AC82D1738}">
      <dsp:nvSpPr>
        <dsp:cNvPr id="0" name=""/>
        <dsp:cNvSpPr/>
      </dsp:nvSpPr>
      <dsp:spPr>
        <a:xfrm>
          <a:off x="246493" y="1203517"/>
          <a:ext cx="448169" cy="4481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2E2FF-7EBE-4492-9049-E12B6B8ADA1F}">
      <dsp:nvSpPr>
        <dsp:cNvPr id="0" name=""/>
        <dsp:cNvSpPr/>
      </dsp:nvSpPr>
      <dsp:spPr>
        <a:xfrm>
          <a:off x="941156" y="1020174"/>
          <a:ext cx="4019277" cy="814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239" tIns="86239" rIns="86239" bIns="86239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There was no Acquisition program for new donors in place.</a:t>
          </a:r>
        </a:p>
      </dsp:txBody>
      <dsp:txXfrm>
        <a:off x="941156" y="1020174"/>
        <a:ext cx="4019277" cy="814853"/>
      </dsp:txXfrm>
    </dsp:sp>
    <dsp:sp modelId="{C2918CCC-22AD-447C-AC17-B3F40646B970}">
      <dsp:nvSpPr>
        <dsp:cNvPr id="0" name=""/>
        <dsp:cNvSpPr/>
      </dsp:nvSpPr>
      <dsp:spPr>
        <a:xfrm>
          <a:off x="0" y="2038742"/>
          <a:ext cx="4960433" cy="8148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009C27-E03B-4F59-8658-04EA1957A444}">
      <dsp:nvSpPr>
        <dsp:cNvPr id="0" name=""/>
        <dsp:cNvSpPr/>
      </dsp:nvSpPr>
      <dsp:spPr>
        <a:xfrm>
          <a:off x="246493" y="2222084"/>
          <a:ext cx="448169" cy="4481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C2804D-3932-4D00-8744-EAF20F97C892}">
      <dsp:nvSpPr>
        <dsp:cNvPr id="0" name=""/>
        <dsp:cNvSpPr/>
      </dsp:nvSpPr>
      <dsp:spPr>
        <a:xfrm>
          <a:off x="941156" y="2038742"/>
          <a:ext cx="4019277" cy="814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239" tIns="86239" rIns="86239" bIns="86239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Create an acquisition plan to offset attrition.</a:t>
          </a:r>
        </a:p>
      </dsp:txBody>
      <dsp:txXfrm>
        <a:off x="941156" y="2038742"/>
        <a:ext cx="4019277" cy="814853"/>
      </dsp:txXfrm>
    </dsp:sp>
    <dsp:sp modelId="{876E89D2-3C04-4A9D-8446-3E2F9CA8096F}">
      <dsp:nvSpPr>
        <dsp:cNvPr id="0" name=""/>
        <dsp:cNvSpPr/>
      </dsp:nvSpPr>
      <dsp:spPr>
        <a:xfrm>
          <a:off x="0" y="3057309"/>
          <a:ext cx="4960433" cy="8148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73715-CFD7-4A87-923C-C3C207378506}">
      <dsp:nvSpPr>
        <dsp:cNvPr id="0" name=""/>
        <dsp:cNvSpPr/>
      </dsp:nvSpPr>
      <dsp:spPr>
        <a:xfrm>
          <a:off x="246493" y="3240651"/>
          <a:ext cx="448169" cy="4481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DD4BF-9B0D-464F-94DB-D5749108AA89}">
      <dsp:nvSpPr>
        <dsp:cNvPr id="0" name=""/>
        <dsp:cNvSpPr/>
      </dsp:nvSpPr>
      <dsp:spPr>
        <a:xfrm>
          <a:off x="941156" y="3057309"/>
          <a:ext cx="4019277" cy="814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239" tIns="86239" rIns="86239" bIns="86239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Create products, propositions and tests to deliver affordable regular donor acquisition.</a:t>
          </a:r>
        </a:p>
      </dsp:txBody>
      <dsp:txXfrm>
        <a:off x="941156" y="3057309"/>
        <a:ext cx="4019277" cy="814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EC1C-59B6-2663-9E08-26930D355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8990FD-F380-CAD6-DB8B-5F4F89627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F90EA-51F2-7D52-B5F9-6A11D7A77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68EB3-9E81-5212-A5FE-70C29C2C7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3B38C-6E97-2867-6D69-90FBE3B5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0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262FF-9BF4-C624-6BEE-4964160F9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8E5BB4-5EDA-E84D-9C75-3C22CBC07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7EB9A-6FAD-9238-5B39-74BB51FA5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FDA3F-A8C0-3990-0BBB-8539853B4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2CC24-7EA8-743E-B68B-3794A5570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6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5E85AB-E51A-4CEE-1E6C-FA2E9D9BB8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CB61D-9F8E-3FD0-A3A0-3D9EA2B18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1F37E-7289-DD05-EC7C-D86FD1D36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82F9B-3A38-A31D-1BE3-E11E4775C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10127-4932-074E-2056-1DF763432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27AA8-1A38-A854-AF4D-C296B7857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19A99-FEB3-63F8-28F9-D3E9E2CDB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BFF33-01E5-809F-11E9-520FB0155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C5DD-2A7B-45F9-D85C-DB0B4000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9F01D-A0D9-2E75-D90F-313210A62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8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26711-8B3A-0B99-1C34-5B5574BD7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346E0-DAD9-8920-67C9-97ED3925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4B836-7AB9-1F59-A382-7CD419D76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6575C-1A06-456D-4B64-246599576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FB56D-204C-3A3C-582C-5D4E174D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6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EA06C-1D2D-7350-6F0E-A52C7C8C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508DF-AB81-2CDF-E5BB-C0F9C5A8B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4A4DC9-193C-65D4-97EA-6C7D2BD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8B468-1928-82B9-C40D-4651A69A4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2/16/25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E896B0-03BC-1089-015B-EE714BD3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E49FC-463E-8824-FC50-C68965ACE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8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2F627-F607-0017-54E4-386D46F5E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EC140-503F-8F0D-F736-AA44DFA6F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D3B33-C644-0CE7-4307-14C710B85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5DC536-4AB8-17E4-A271-D6B2589727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46FDD6-1C68-DC12-5D3A-C835761CE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36C056-1B5A-25E8-BA40-CFD9D027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2/16/25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BE585-6FEF-14D3-BE62-658195B81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4D9BE-31D3-59ED-9026-94C6D7CC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3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28CBF-FEB3-988A-D6F7-C86966D42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E006CF-F376-AAD6-35D7-6474451D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2/16/25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322633-C349-894B-E490-3317C953C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AA002B-C8F2-61A9-FFD1-64ACF8C1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FC92D7-D02B-94F2-CC1F-EC96E9FBD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2/16/25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CAC422-8BEB-CDB1-34C1-5A9EC0557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79C452-C8E0-3D12-2999-99C5F9AE2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0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4F62-5530-350D-5F30-14FED9E46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73BEA-AA5C-E955-603D-3703730B4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9ABA6-46CE-28B4-57D7-C023281F1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5DF99-0496-DA88-882F-E545C3DA0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2/16/25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BB2EF-1080-91F3-A914-8F9537285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819AA1-0EB5-3978-2472-C3BD7D2EF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9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1C851-D0CA-7AC1-234A-7ABB039E6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07DB01-48DD-8ECF-DA88-698D32907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2A5E7-5426-14D2-22BA-41836E7EF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4247-A412-9F40-7228-F85444DBF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2/16/25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8E042-75C5-BCF8-1D1F-7684A09DF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80455-15A5-6F3C-4766-8DC11174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0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DD3C6A-7348-969D-06E7-2831A1320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E234D-A49E-CF6E-7A6F-2A5178960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4C206-499F-70F3-3C99-DEAE2DF97A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90FB8-46BB-FE48-B34A-352BD2E3D93E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BFC0F-2DAD-A066-A7F7-01BD1E02B5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4FECA-7CB2-06EB-C8E0-1402F0BD3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0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23D4DA-BE84-68DC-459A-A08DD8E72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041" y="2767106"/>
            <a:ext cx="2880828" cy="3071906"/>
          </a:xfrm>
        </p:spPr>
        <p:txBody>
          <a:bodyPr anchor="t">
            <a:normAutofit/>
          </a:bodyPr>
          <a:lstStyle/>
          <a:p>
            <a:pPr algn="l"/>
            <a:r>
              <a:rPr lang="en-US" sz="4000">
                <a:solidFill>
                  <a:srgbClr val="FFFFFF"/>
                </a:solidFill>
              </a:rPr>
              <a:t>Christian Aid Acquisition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42187F-59E3-C492-FB9D-257C088CE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042" y="806824"/>
            <a:ext cx="2919738" cy="1494117"/>
          </a:xfrm>
        </p:spPr>
        <p:txBody>
          <a:bodyPr anchor="b">
            <a:normAutofit/>
          </a:bodyPr>
          <a:lstStyle/>
          <a:p>
            <a:pPr algn="l"/>
            <a:r>
              <a:rPr lang="en-US" sz="2000">
                <a:solidFill>
                  <a:srgbClr val="FFFFFF"/>
                </a:solidFill>
              </a:rPr>
              <a:t>Creating an acquisition program from scratch </a:t>
            </a:r>
          </a:p>
        </p:txBody>
      </p:sp>
      <p:pic>
        <p:nvPicPr>
          <p:cNvPr id="5" name="Picture 4" descr="A red and white logo&#10;&#10;Description automatically generated">
            <a:extLst>
              <a:ext uri="{FF2B5EF4-FFF2-40B4-BE49-F238E27FC236}">
                <a16:creationId xmlns:a16="http://schemas.microsoft.com/office/drawing/2014/main" id="{68298ED0-C327-C1C9-BD9E-80C7396FD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428" y="852451"/>
            <a:ext cx="7225748" cy="515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79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E42B0-7976-4037-3B8D-6C5AD307D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4826620" cy="928416"/>
          </a:xfrm>
        </p:spPr>
        <p:txBody>
          <a:bodyPr/>
          <a:lstStyle/>
          <a:p>
            <a:pPr algn="ctr"/>
            <a:r>
              <a:rPr lang="en-US" i="1" dirty="0"/>
              <a:t>The Challenge</a:t>
            </a: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AD432F57-B12A-A7E8-3133-7B6A0B2FCD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1" y="1492114"/>
          <a:ext cx="4960434" cy="3873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27E6783-5351-E994-9999-D7D2AFA5DE7B}"/>
              </a:ext>
            </a:extLst>
          </p:cNvPr>
          <p:cNvSpPr txBox="1"/>
          <p:nvPr/>
        </p:nvSpPr>
        <p:spPr>
          <a:xfrm>
            <a:off x="7382108" y="444613"/>
            <a:ext cx="3434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>
                <a:latin typeface="+mj-lt"/>
              </a:rPr>
              <a:t>My role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B4470A-A42B-9FA4-91C9-F0C7627193AE}"/>
              </a:ext>
            </a:extLst>
          </p:cNvPr>
          <p:cNvSpPr txBox="1"/>
          <p:nvPr/>
        </p:nvSpPr>
        <p:spPr>
          <a:xfrm>
            <a:off x="7002967" y="1492114"/>
            <a:ext cx="437127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Recruited on an initial 18-month contract.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Create all budgets, strategy, testing plans and recruited suppliers.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Recruit and develop a small team.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Made permanent during the Pandemic.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50D1C5B3-B60D-4696-AE60-100D5EC8A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E42B0-7976-4037-3B8D-6C5AD307D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286" y="501594"/>
            <a:ext cx="4667553" cy="741419"/>
          </a:xfrm>
        </p:spPr>
        <p:txBody>
          <a:bodyPr anchor="b">
            <a:normAutofit/>
          </a:bodyPr>
          <a:lstStyle/>
          <a:p>
            <a:r>
              <a:rPr lang="en-US" sz="4000" dirty="0"/>
              <a:t>What we did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82D29-90DA-AAF2-1989-CDCFFE08E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286" y="1335661"/>
            <a:ext cx="4667553" cy="4489905"/>
          </a:xfrm>
        </p:spPr>
        <p:txBody>
          <a:bodyPr>
            <a:noAutofit/>
          </a:bodyPr>
          <a:lstStyle/>
          <a:p>
            <a:r>
              <a:rPr lang="en-US" sz="1600" dirty="0"/>
              <a:t>Built relationships internally to create support for the project.</a:t>
            </a:r>
          </a:p>
          <a:p>
            <a:endParaRPr lang="en-US" sz="1600" dirty="0"/>
          </a:p>
          <a:p>
            <a:r>
              <a:rPr lang="en-US" sz="1600" dirty="0"/>
              <a:t>Worked closely with Digital, Communications and Campaigns teams to create cost effective campaigns.</a:t>
            </a:r>
          </a:p>
          <a:p>
            <a:endParaRPr lang="en-US" sz="1600" dirty="0"/>
          </a:p>
          <a:p>
            <a:r>
              <a:rPr lang="en-US" sz="1600" dirty="0"/>
              <a:t>Brainstormed across internal teams to create ideas for fundraising products. On some projects producing the products.</a:t>
            </a:r>
          </a:p>
          <a:p>
            <a:endParaRPr lang="en-US" sz="1600" dirty="0"/>
          </a:p>
          <a:p>
            <a:r>
              <a:rPr lang="en-US" sz="1600" dirty="0"/>
              <a:t>Researched our target audiences and their interest in fundraising products we had ideated. </a:t>
            </a:r>
          </a:p>
          <a:p>
            <a:endParaRPr lang="en-US" sz="1600" dirty="0"/>
          </a:p>
          <a:p>
            <a:r>
              <a:rPr lang="en-US" sz="1600" dirty="0"/>
              <a:t>Create and executed business plans and tests to prove concepts.</a:t>
            </a: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7D11EC5E-B12C-8574-C768-68716773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6236" y="812526"/>
            <a:ext cx="2158683" cy="3629643"/>
          </a:xfrm>
          <a:prstGeom prst="rect">
            <a:avLst/>
          </a:prstGeom>
        </p:spPr>
      </p:pic>
      <p:pic>
        <p:nvPicPr>
          <p:cNvPr id="11" name="Picture 10" descr="A book and coloring book on a red background&#10;&#10;Description automatically generated">
            <a:extLst>
              <a:ext uri="{FF2B5EF4-FFF2-40B4-BE49-F238E27FC236}">
                <a16:creationId xmlns:a16="http://schemas.microsoft.com/office/drawing/2014/main" id="{DF125D39-7EF0-5E2F-4B17-7B47CCFC02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0166" y="869700"/>
            <a:ext cx="2345767" cy="2345767"/>
          </a:xfrm>
          <a:prstGeom prst="rect">
            <a:avLst/>
          </a:prstGeom>
        </p:spPr>
      </p:pic>
      <p:pic>
        <p:nvPicPr>
          <p:cNvPr id="7" name="Content Placeholder 5" descr="Digital display">
            <a:extLst>
              <a:ext uri="{FF2B5EF4-FFF2-40B4-BE49-F238E27FC236}">
                <a16:creationId xmlns:a16="http://schemas.microsoft.com/office/drawing/2014/main" id="{A42D8ECA-1CA9-AB3D-5DFB-536A3DC801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7427" y="4638908"/>
            <a:ext cx="5074975" cy="1598616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FA169C72-4010-413C-A913-4BD6E2D12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58C3C99-2F64-46DC-9F81-BAA40930E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59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0">
            <a:extLst>
              <a:ext uri="{FF2B5EF4-FFF2-40B4-BE49-F238E27FC236}">
                <a16:creationId xmlns:a16="http://schemas.microsoft.com/office/drawing/2014/main" id="{B712E947-0734-45F9-9C4F-41114EC3A3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E42B0-7976-4037-3B8D-6C5AD307D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4504" y="366092"/>
            <a:ext cx="4065669" cy="662608"/>
          </a:xfrm>
        </p:spPr>
        <p:txBody>
          <a:bodyPr anchor="b">
            <a:normAutofit/>
          </a:bodyPr>
          <a:lstStyle/>
          <a:p>
            <a:r>
              <a:rPr lang="en-US" sz="4000" dirty="0"/>
              <a:t>How it went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82D29-90DA-AAF2-1989-CDCFFE08E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388" y="1166127"/>
            <a:ext cx="4395785" cy="4572064"/>
          </a:xfrm>
        </p:spPr>
        <p:txBody>
          <a:bodyPr>
            <a:normAutofit/>
          </a:bodyPr>
          <a:lstStyle/>
          <a:p>
            <a:r>
              <a:rPr lang="en-US" sz="1600" dirty="0"/>
              <a:t>DRTV tested and cost effective for recruitment.</a:t>
            </a:r>
          </a:p>
          <a:p>
            <a:endParaRPr lang="en-US" sz="1600" dirty="0"/>
          </a:p>
          <a:p>
            <a:r>
              <a:rPr lang="en-US" sz="1600" dirty="0"/>
              <a:t>Lead Gen cost effective and scaled for higher volumes of recruitment.</a:t>
            </a:r>
          </a:p>
          <a:p>
            <a:endParaRPr lang="en-US" sz="1600" dirty="0"/>
          </a:p>
          <a:p>
            <a:r>
              <a:rPr lang="en-US" sz="1600" dirty="0"/>
              <a:t>Value Exchange (</a:t>
            </a:r>
            <a:r>
              <a:rPr lang="en-US" sz="1600" dirty="0" err="1"/>
              <a:t>Valex</a:t>
            </a:r>
            <a:r>
              <a:rPr lang="en-US" sz="1600" dirty="0"/>
              <a:t>) tested and scaled as the most effective donor recruitment channel.</a:t>
            </a:r>
          </a:p>
          <a:p>
            <a:endParaRPr lang="en-US" sz="1600" dirty="0"/>
          </a:p>
          <a:p>
            <a:r>
              <a:rPr lang="en-US" sz="1600" dirty="0"/>
              <a:t>Steady cost-effective increases in regular donor recruitment</a:t>
            </a:r>
          </a:p>
        </p:txBody>
      </p:sp>
      <p:pic>
        <p:nvPicPr>
          <p:cNvPr id="5" name="Content Placeholder 5" descr="Text, website&#10;&#10;Description automatically generated with medium confidence">
            <a:extLst>
              <a:ext uri="{FF2B5EF4-FFF2-40B4-BE49-F238E27FC236}">
                <a16:creationId xmlns:a16="http://schemas.microsoft.com/office/drawing/2014/main" id="{392D3A7B-5D4E-28B2-1DFE-07B6258B4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8114" y="1028700"/>
            <a:ext cx="2553877" cy="4572064"/>
          </a:xfrm>
          <a:prstGeom prst="rect">
            <a:avLst/>
          </a:prstGeom>
        </p:spPr>
      </p:pic>
      <p:pic>
        <p:nvPicPr>
          <p:cNvPr id="6" name="Picture 5" descr="A picture containing text, screenshot&#10;&#10;Description automatically generated">
            <a:extLst>
              <a:ext uri="{FF2B5EF4-FFF2-40B4-BE49-F238E27FC236}">
                <a16:creationId xmlns:a16="http://schemas.microsoft.com/office/drawing/2014/main" id="{23C57286-88C3-9A2D-3BEF-B9FECD53C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7813" y="1383421"/>
            <a:ext cx="2682054" cy="3862616"/>
          </a:xfrm>
          <a:prstGeom prst="rect">
            <a:avLst/>
          </a:prstGeom>
        </p:spPr>
      </p:pic>
      <p:sp>
        <p:nvSpPr>
          <p:cNvPr id="40" name="Rectangle 32">
            <a:extLst>
              <a:ext uri="{FF2B5EF4-FFF2-40B4-BE49-F238E27FC236}">
                <a16:creationId xmlns:a16="http://schemas.microsoft.com/office/drawing/2014/main" id="{5A65989E-BBD5-44D7-AA86-7AFD5D46B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56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34">
            <a:extLst>
              <a:ext uri="{FF2B5EF4-FFF2-40B4-BE49-F238E27FC236}">
                <a16:creationId xmlns:a16="http://schemas.microsoft.com/office/drawing/2014/main" id="{231A2881-D8D7-4A7D-ACA3-E9F849F85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02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E42B0-7976-4037-3B8D-6C5AD307D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8" y="502021"/>
            <a:ext cx="4543162" cy="88386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result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7B4FB1-7731-B9E0-3330-AFD029279093}"/>
              </a:ext>
            </a:extLst>
          </p:cNvPr>
          <p:cNvSpPr txBox="1"/>
          <p:nvPr/>
        </p:nvSpPr>
        <p:spPr>
          <a:xfrm>
            <a:off x="1136397" y="1514476"/>
            <a:ext cx="4959603" cy="44265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Christian Aid returned to Individual Giving growth.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Multi channel regular donor program that could be optimized.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Low attrition model that returned Christian Aid to regular giving growth for the first time in more than seven years.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9FA3842-1C93-6473-407F-7A3A6DB496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645284"/>
              </p:ext>
            </p:extLst>
          </p:nvPr>
        </p:nvGraphicFramePr>
        <p:xfrm>
          <a:off x="6512442" y="489118"/>
          <a:ext cx="5201023" cy="5466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739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3539FEE-81D3-4406-802E-60B20B16F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C701763-729E-462F-A5A8-E0DEFEB1E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2EDCCC-9DF9-5A26-5BE4-355078CB3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4" y="353160"/>
            <a:ext cx="7091300" cy="8985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What my colleagues said</a:t>
            </a:r>
          </a:p>
        </p:txBody>
      </p:sp>
      <p:pic>
        <p:nvPicPr>
          <p:cNvPr id="7" name="Picture 6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C7295184-D1DE-B7FE-50F9-9051C0D425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13" y="1650002"/>
            <a:ext cx="8574036" cy="2272119"/>
          </a:xfrm>
          <a:prstGeom prst="rect">
            <a:avLst/>
          </a:prstGeom>
        </p:spPr>
      </p:pic>
      <p:pic>
        <p:nvPicPr>
          <p:cNvPr id="9" name="Picture 8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CD18303E-0079-D021-2E69-54EE01ADD4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312" y="3995676"/>
            <a:ext cx="7898543" cy="252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724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6335</TotalTime>
  <Words>253</Words>
  <Application>Microsoft Macintosh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Christian Aid Acquisition program</vt:lpstr>
      <vt:lpstr>The Challenge</vt:lpstr>
      <vt:lpstr>What we did</vt:lpstr>
      <vt:lpstr>How it went</vt:lpstr>
      <vt:lpstr>The result</vt:lpstr>
      <vt:lpstr>What my colleagues said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 Aid Acquisition program</dc:title>
  <dc:creator>James Allport</dc:creator>
  <cp:lastModifiedBy>James Allport</cp:lastModifiedBy>
  <cp:revision>3</cp:revision>
  <dcterms:created xsi:type="dcterms:W3CDTF">2024-10-19T13:18:04Z</dcterms:created>
  <dcterms:modified xsi:type="dcterms:W3CDTF">2025-02-16T21:21:00Z</dcterms:modified>
</cp:coreProperties>
</file>